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0" r:id="rId4"/>
    <p:sldId id="271" r:id="rId5"/>
    <p:sldId id="273" r:id="rId6"/>
    <p:sldId id="263" r:id="rId7"/>
    <p:sldId id="264" r:id="rId8"/>
    <p:sldId id="265" r:id="rId9"/>
    <p:sldId id="266" r:id="rId10"/>
    <p:sldId id="267" r:id="rId11"/>
    <p:sldId id="260" r:id="rId12"/>
    <p:sldId id="277" r:id="rId13"/>
    <p:sldId id="268" r:id="rId14"/>
    <p:sldId id="278" r:id="rId15"/>
    <p:sldId id="282" r:id="rId16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4587" autoAdjust="0"/>
    <p:restoredTop sz="94629" autoAdjust="0"/>
  </p:normalViewPr>
  <p:slideViewPr>
    <p:cSldViewPr>
      <p:cViewPr varScale="1">
        <p:scale>
          <a:sx n="109" d="100"/>
          <a:sy n="109" d="100"/>
        </p:scale>
        <p:origin x="238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AB4EFCA-442B-4329-AE7D-0B2D4EF1F8EF}" type="datetimeFigureOut">
              <a:rPr lang="es-AR" smtClean="0"/>
              <a:t>10/10/2019</a:t>
            </a:fld>
            <a:endParaRPr lang="es-AR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8A64EC3-1D34-4096-BD66-44E3DAD7918B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4EFCA-442B-4329-AE7D-0B2D4EF1F8EF}" type="datetimeFigureOut">
              <a:rPr lang="es-AR" smtClean="0"/>
              <a:t>10/10/2019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64EC3-1D34-4096-BD66-44E3DAD7918B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4EFCA-442B-4329-AE7D-0B2D4EF1F8EF}" type="datetimeFigureOut">
              <a:rPr lang="es-AR" smtClean="0"/>
              <a:t>10/10/2019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64EC3-1D34-4096-BD66-44E3DAD7918B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4EFCA-442B-4329-AE7D-0B2D4EF1F8EF}" type="datetimeFigureOut">
              <a:rPr lang="es-AR" smtClean="0"/>
              <a:t>10/10/2019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64EC3-1D34-4096-BD66-44E3DAD7918B}" type="slidenum">
              <a:rPr lang="es-AR" smtClean="0"/>
              <a:t>‹Nº›</a:t>
            </a:fld>
            <a:endParaRPr lang="es-AR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4EFCA-442B-4329-AE7D-0B2D4EF1F8EF}" type="datetimeFigureOut">
              <a:rPr lang="es-AR" smtClean="0"/>
              <a:t>10/10/2019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64EC3-1D34-4096-BD66-44E3DAD7918B}" type="slidenum">
              <a:rPr lang="es-AR" smtClean="0"/>
              <a:t>‹Nº›</a:t>
            </a:fld>
            <a:endParaRPr lang="es-AR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4EFCA-442B-4329-AE7D-0B2D4EF1F8EF}" type="datetimeFigureOut">
              <a:rPr lang="es-AR" smtClean="0"/>
              <a:t>10/10/2019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64EC3-1D34-4096-BD66-44E3DAD7918B}" type="slidenum">
              <a:rPr lang="es-AR" smtClean="0"/>
              <a:t>‹Nº›</a:t>
            </a:fld>
            <a:endParaRPr lang="es-AR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4EFCA-442B-4329-AE7D-0B2D4EF1F8EF}" type="datetimeFigureOut">
              <a:rPr lang="es-AR" smtClean="0"/>
              <a:t>10/10/2019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64EC3-1D34-4096-BD66-44E3DAD7918B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4EFCA-442B-4329-AE7D-0B2D4EF1F8EF}" type="datetimeFigureOut">
              <a:rPr lang="es-AR" smtClean="0"/>
              <a:t>10/10/2019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64EC3-1D34-4096-BD66-44E3DAD7918B}" type="slidenum">
              <a:rPr lang="es-AR" smtClean="0"/>
              <a:t>‹Nº›</a:t>
            </a:fld>
            <a:endParaRPr lang="es-AR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4EFCA-442B-4329-AE7D-0B2D4EF1F8EF}" type="datetimeFigureOut">
              <a:rPr lang="es-AR" smtClean="0"/>
              <a:t>10/10/2019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64EC3-1D34-4096-BD66-44E3DAD7918B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6AB4EFCA-442B-4329-AE7D-0B2D4EF1F8EF}" type="datetimeFigureOut">
              <a:rPr lang="es-AR" smtClean="0"/>
              <a:t>10/10/2019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64EC3-1D34-4096-BD66-44E3DAD7918B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AB4EFCA-442B-4329-AE7D-0B2D4EF1F8EF}" type="datetimeFigureOut">
              <a:rPr lang="es-AR" smtClean="0"/>
              <a:t>10/10/2019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8A64EC3-1D34-4096-BD66-44E3DAD7918B}" type="slidenum">
              <a:rPr lang="es-AR" smtClean="0"/>
              <a:t>‹Nº›</a:t>
            </a:fld>
            <a:endParaRPr lang="es-AR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AB4EFCA-442B-4329-AE7D-0B2D4EF1F8EF}" type="datetimeFigureOut">
              <a:rPr lang="es-AR" smtClean="0"/>
              <a:t>10/10/2019</a:t>
            </a:fld>
            <a:endParaRPr lang="es-AR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8A64EC3-1D34-4096-BD66-44E3DAD7918B}" type="slidenum">
              <a:rPr lang="es-AR" smtClean="0"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3249707"/>
          </a:xfrm>
        </p:spPr>
        <p:txBody>
          <a:bodyPr>
            <a:normAutofit/>
          </a:bodyPr>
          <a:lstStyle/>
          <a:p>
            <a:r>
              <a:rPr lang="es-AR" sz="5400" dirty="0" smtClean="0"/>
              <a:t>¿Qué hacemos con los varones que ejercen violencia?</a:t>
            </a:r>
            <a:endParaRPr lang="es-AR" sz="5400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685800" y="3789039"/>
            <a:ext cx="7772400" cy="1022271"/>
          </a:xfrm>
        </p:spPr>
        <p:txBody>
          <a:bodyPr/>
          <a:lstStyle/>
          <a:p>
            <a:r>
              <a:rPr lang="es-AR" b="1" dirty="0" smtClean="0"/>
              <a:t>Nicolás J. </a:t>
            </a:r>
            <a:r>
              <a:rPr lang="es-AR" b="1" dirty="0" err="1" smtClean="0"/>
              <a:t>Papalía</a:t>
            </a:r>
            <a:endParaRPr lang="es-AR" b="1" dirty="0" smtClean="0"/>
          </a:p>
          <a:p>
            <a:r>
              <a:rPr lang="es-AR" sz="1600" dirty="0" smtClean="0"/>
              <a:t>npapalia@gmail.com</a:t>
            </a:r>
            <a:endParaRPr lang="es-AR" sz="1600" dirty="0"/>
          </a:p>
        </p:txBody>
      </p:sp>
    </p:spTree>
    <p:extLst>
      <p:ext uri="{BB962C8B-B14F-4D97-AF65-F5344CB8AC3E}">
        <p14:creationId xmlns:p14="http://schemas.microsoft.com/office/powerpoint/2010/main" val="165112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s-AR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Ley N° 26.791</a:t>
            </a:r>
          </a:p>
          <a:p>
            <a:pPr algn="just"/>
            <a:r>
              <a:rPr lang="es-AR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Reforma al Código Penal. </a:t>
            </a:r>
          </a:p>
          <a:p>
            <a:pPr algn="just"/>
            <a:r>
              <a:rPr lang="es-AR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Introduce las figuras de </a:t>
            </a:r>
            <a:r>
              <a:rPr lang="es-AR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femicidio</a:t>
            </a:r>
            <a:r>
              <a:rPr lang="es-AR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y crímenes de odio por motivos de género, orientación sexual, identidad de género o su expresión (agravantes del tipo penal de homicidio). </a:t>
            </a:r>
          </a:p>
          <a:p>
            <a:pPr algn="just"/>
            <a:r>
              <a:rPr lang="es-AR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Reproducen lenguaje del Código: son conductas que puede cometer cualquier persona, sin distinción de género.</a:t>
            </a:r>
          </a:p>
          <a:p>
            <a:pPr algn="just"/>
            <a:r>
              <a:rPr lang="es-AR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Excepción: </a:t>
            </a:r>
            <a:r>
              <a:rPr lang="es-AR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femicidio</a:t>
            </a:r>
            <a:r>
              <a:rPr lang="es-AR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(crimen que perpetra un varón contra una mujer siempre que medie una relación de violencia de género, art. 80 inc. 4).</a:t>
            </a:r>
          </a:p>
          <a:p>
            <a:pPr algn="just"/>
            <a:r>
              <a:rPr lang="es-AR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Varón= agresor.</a:t>
            </a:r>
          </a:p>
          <a:p>
            <a:pPr algn="just"/>
            <a:r>
              <a:rPr lang="es-AR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Violencia de género= varón vs. mujer.</a:t>
            </a:r>
          </a:p>
          <a:p>
            <a:endParaRPr lang="es-A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s-AR" dirty="0" smtClean="0"/>
              <a:t>Normativa nacional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76142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6652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s-A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Análisis de sentencias judiciales de primera y segunda instancia del Fuero Penal, Contravencional y de Faltas de la CABA (2010/2014)</a:t>
            </a:r>
          </a:p>
          <a:p>
            <a:pPr algn="just"/>
            <a:endParaRPr lang="es-AR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es-A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Escaso número de condenas.</a:t>
            </a:r>
          </a:p>
          <a:p>
            <a:pPr algn="just"/>
            <a:r>
              <a:rPr lang="es-A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Implementación de medios alternativos (mediación y suspensión del proceso a prueba).</a:t>
            </a:r>
          </a:p>
          <a:p>
            <a:pPr algn="just"/>
            <a:r>
              <a:rPr lang="es-A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 hay información sobre las características de los varones que ejercen violencia.</a:t>
            </a:r>
          </a:p>
          <a:p>
            <a:pPr algn="just"/>
            <a:r>
              <a:rPr lang="es-A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Los diagnósticos son construidos a partir de los informes interdisciplinarios realizados con base en la declaración de las personas víctimas.</a:t>
            </a:r>
          </a:p>
          <a:p>
            <a:pPr algn="just"/>
            <a:r>
              <a:rPr lang="es-A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 se advierte cuál es la interpretación que los/as agentes realizan respecto de la problemática de la violencia (factores determinantes, condicionantes, agravantes, etc.).</a:t>
            </a:r>
            <a:endParaRPr lang="es-A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Resultados de la investigación*</a:t>
            </a:r>
            <a:endParaRPr lang="es-AR" dirty="0"/>
          </a:p>
        </p:txBody>
      </p:sp>
      <p:sp>
        <p:nvSpPr>
          <p:cNvPr id="4" name="3 CuadroTexto"/>
          <p:cNvSpPr txBox="1"/>
          <p:nvPr/>
        </p:nvSpPr>
        <p:spPr>
          <a:xfrm>
            <a:off x="4788024" y="6093296"/>
            <a:ext cx="41764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000" dirty="0" err="1" smtClean="0"/>
              <a:t>Papalía</a:t>
            </a:r>
            <a:r>
              <a:rPr lang="es-ES" sz="1000" dirty="0" smtClean="0"/>
              <a:t> (2018) ¿Cómo </a:t>
            </a:r>
            <a:r>
              <a:rPr lang="es-ES" sz="1000" dirty="0"/>
              <a:t>juezas y jueces resuelven los casos de violencia doméstica</a:t>
            </a:r>
            <a:r>
              <a:rPr lang="es-ES" sz="1000" dirty="0" smtClean="0"/>
              <a:t>?. Un </a:t>
            </a:r>
            <a:r>
              <a:rPr lang="es-ES" sz="1000" dirty="0"/>
              <a:t>estudio sobre el fuero penal de la Ciudad Autónoma de Buenos </a:t>
            </a:r>
            <a:r>
              <a:rPr lang="es-ES" sz="1000" dirty="0" smtClean="0"/>
              <a:t>Aires (Universidad de Palermo).</a:t>
            </a:r>
            <a:endParaRPr lang="es-AR" sz="1000" dirty="0"/>
          </a:p>
        </p:txBody>
      </p:sp>
    </p:spTree>
    <p:extLst>
      <p:ext uri="{BB962C8B-B14F-4D97-AF65-F5344CB8AC3E}">
        <p14:creationId xmlns:p14="http://schemas.microsoft.com/office/powerpoint/2010/main" val="358951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s-AR" dirty="0" smtClean="0"/>
          </a:p>
          <a:p>
            <a:pPr marL="109728" indent="0">
              <a:buNone/>
            </a:pPr>
            <a:r>
              <a:rPr lang="es-A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Tres (3) tipos de respuestas, con objetivos diferenciales:</a:t>
            </a:r>
          </a:p>
          <a:p>
            <a:endParaRPr lang="es-AR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s-A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Tratamiento psicoterapéutico (voluntario)/ Transformar los comportamientos </a:t>
            </a:r>
          </a:p>
          <a:p>
            <a:endParaRPr lang="es-AR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s-A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Abordaje para los casos derivados judicialmente/ Reconocimiento de un problema</a:t>
            </a:r>
          </a:p>
          <a:p>
            <a:endParaRPr lang="es-AR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s-A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Varones en situación de encierro/ Intervención cognitivo conductual</a:t>
            </a:r>
            <a:endParaRPr lang="es-A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922114"/>
          </a:xfrm>
        </p:spPr>
        <p:txBody>
          <a:bodyPr>
            <a:normAutofit fontScale="90000"/>
          </a:bodyPr>
          <a:lstStyle/>
          <a:p>
            <a:pPr algn="just"/>
            <a:r>
              <a:rPr lang="es-AR" sz="3600" dirty="0"/>
              <a:t>Servicio de Atención a Hombres para la Promoción de Relaciones No Violentas (SAH</a:t>
            </a:r>
            <a:r>
              <a:rPr lang="es-AR" sz="3600" dirty="0" smtClean="0"/>
              <a:t>) </a:t>
            </a:r>
            <a:r>
              <a:rPr lang="es-AR" sz="4400" dirty="0"/>
              <a:t/>
            </a:r>
            <a:br>
              <a:rPr lang="es-AR" sz="4400" dirty="0"/>
            </a:br>
            <a:r>
              <a:rPr lang="es-AR" sz="4400" dirty="0" smtClean="0"/>
              <a:t/>
            </a:r>
            <a:br>
              <a:rPr lang="es-AR" sz="4400" dirty="0" smtClean="0"/>
            </a:b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60469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s-AR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Ausencia de una perspectiva relacional de la violencia</a:t>
            </a:r>
          </a:p>
          <a:p>
            <a:pPr marL="109728" indent="0" algn="just">
              <a:buNone/>
            </a:pPr>
            <a:endParaRPr lang="es-AR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es-AR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Las </a:t>
            </a:r>
            <a:r>
              <a:rPr lang="es-AR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herramientas normativas para trabajar con la problemática están diseñadas con el objeto de tutelar a las mujeres y particularmente a las víctimas.</a:t>
            </a:r>
          </a:p>
          <a:p>
            <a:pPr algn="just"/>
            <a:endParaRPr lang="es-AR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es-AR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 existen parámetros ni objetivos específicos para trabajar con los varones.</a:t>
            </a:r>
          </a:p>
          <a:p>
            <a:pPr algn="just"/>
            <a:endParaRPr lang="es-AR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es-AR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Los varones son escasamente referenciados. Sujeto genérico.</a:t>
            </a:r>
          </a:p>
          <a:p>
            <a:pPr algn="just"/>
            <a:endParaRPr lang="es-AR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es-AR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Son visualizados como los perpetradores de la violencia. Merecedores de sanciones, principalmente de tipo punitivo</a:t>
            </a:r>
            <a:r>
              <a:rPr lang="es-AR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algn="just"/>
            <a:endParaRPr lang="es-AR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es-AR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El abordaje judicial se lleva a cabo con escasa información respecto de las características de los varones.</a:t>
            </a:r>
          </a:p>
          <a:p>
            <a:pPr algn="just"/>
            <a:endParaRPr lang="es-AR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09728" indent="0">
              <a:buNone/>
            </a:pPr>
            <a:endParaRPr lang="es-A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Conclusiones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04117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s-AR" dirty="0" smtClean="0"/>
          </a:p>
          <a:p>
            <a:pPr algn="just"/>
            <a:r>
              <a:rPr lang="es-A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Entender que los varones hacen parte del problema. Deconstrucción de los modelos de masculinidad.</a:t>
            </a:r>
          </a:p>
          <a:p>
            <a:pPr algn="just"/>
            <a:endParaRPr lang="es-AR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es-A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Respuestas diferenciales</a:t>
            </a:r>
            <a:endParaRPr lang="es-A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s-AR" dirty="0" smtClean="0"/>
              <a:t>Ejes para el diseño de políticas públicas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4285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es-ES" sz="4000" dirty="0" smtClean="0"/>
          </a:p>
          <a:p>
            <a:pPr marL="109728" indent="0" algn="ctr">
              <a:buNone/>
            </a:pPr>
            <a:r>
              <a:rPr lang="es-ES" sz="4800" dirty="0" smtClean="0"/>
              <a:t>¡Muchas gracias!</a:t>
            </a:r>
            <a:endParaRPr lang="es-ES" sz="48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06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s-AR" sz="3600" dirty="0" smtClean="0"/>
              <a:t>-Marco teórico</a:t>
            </a:r>
          </a:p>
          <a:p>
            <a:pPr marL="109728" indent="0">
              <a:buNone/>
            </a:pPr>
            <a:endParaRPr lang="es-AR" sz="3600" dirty="0" smtClean="0"/>
          </a:p>
          <a:p>
            <a:pPr marL="109728" indent="0">
              <a:buNone/>
            </a:pPr>
            <a:r>
              <a:rPr lang="es-AR" sz="3600" dirty="0" smtClean="0"/>
              <a:t>-Normativa</a:t>
            </a:r>
          </a:p>
          <a:p>
            <a:pPr marL="109728" indent="0">
              <a:buNone/>
            </a:pPr>
            <a:endParaRPr lang="es-AR" sz="3600" dirty="0" smtClean="0"/>
          </a:p>
          <a:p>
            <a:pPr marL="109728" indent="0">
              <a:buNone/>
            </a:pPr>
            <a:r>
              <a:rPr lang="es-AR" sz="3600" dirty="0"/>
              <a:t>-</a:t>
            </a:r>
            <a:r>
              <a:rPr lang="es-AR" sz="3600" dirty="0" smtClean="0"/>
              <a:t>Práctica en el sistema de justicia</a:t>
            </a:r>
          </a:p>
          <a:p>
            <a:pPr marL="109728" indent="0">
              <a:buNone/>
            </a:pPr>
            <a:endParaRPr lang="es-AR" sz="3600" dirty="0" smtClean="0"/>
          </a:p>
          <a:p>
            <a:pPr marL="109728" indent="0" algn="just">
              <a:buNone/>
            </a:pPr>
            <a:r>
              <a:rPr lang="es-AR" sz="3600" dirty="0" smtClean="0"/>
              <a:t>-Experiencias en el trabajo con varones que ejercen violencia</a:t>
            </a:r>
          </a:p>
          <a:p>
            <a:pPr marL="109728" indent="0" algn="just">
              <a:buNone/>
            </a:pPr>
            <a:endParaRPr lang="es-AR" sz="3600" dirty="0" smtClean="0"/>
          </a:p>
          <a:p>
            <a:pPr marL="109728" indent="0">
              <a:buNone/>
            </a:pPr>
            <a:endParaRPr lang="es-AR" sz="7200" dirty="0" smtClean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Respuestas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55470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AR" dirty="0" smtClean="0"/>
              <a:t>El concepto de género es relacional (</a:t>
            </a:r>
            <a:r>
              <a:rPr lang="es-AR" sz="2200" dirty="0" smtClean="0"/>
              <a:t>J. Scott</a:t>
            </a:r>
            <a:r>
              <a:rPr lang="es-AR" dirty="0" smtClean="0"/>
              <a:t>).</a:t>
            </a:r>
          </a:p>
          <a:p>
            <a:r>
              <a:rPr lang="es-AR" dirty="0" smtClean="0"/>
              <a:t>No hay un único modelo de ser varón.</a:t>
            </a:r>
          </a:p>
          <a:p>
            <a:pPr algn="just"/>
            <a:r>
              <a:rPr lang="es-AR" dirty="0" smtClean="0"/>
              <a:t>El ejercicio de la violencia se relaciona con la imposición de un modelo hegemónico androcéntrico:</a:t>
            </a:r>
          </a:p>
          <a:p>
            <a:pPr marL="109728" indent="0">
              <a:buNone/>
            </a:pPr>
            <a:r>
              <a:rPr lang="es-AR" dirty="0" smtClean="0"/>
              <a:t>		-Varón</a:t>
            </a:r>
          </a:p>
          <a:p>
            <a:pPr marL="109728" indent="0">
              <a:buNone/>
            </a:pPr>
            <a:r>
              <a:rPr lang="es-AR" dirty="0" smtClean="0"/>
              <a:t>		-Blanco</a:t>
            </a:r>
          </a:p>
          <a:p>
            <a:pPr marL="109728" indent="0">
              <a:buNone/>
            </a:pPr>
            <a:r>
              <a:rPr lang="es-AR" dirty="0" smtClean="0"/>
              <a:t>		-Adulto</a:t>
            </a:r>
          </a:p>
          <a:p>
            <a:pPr marL="109728" indent="0">
              <a:buNone/>
            </a:pPr>
            <a:r>
              <a:rPr lang="es-AR" dirty="0" smtClean="0"/>
              <a:t>		-Heterosexual</a:t>
            </a:r>
          </a:p>
          <a:p>
            <a:pPr marL="109728" indent="0">
              <a:buNone/>
            </a:pPr>
            <a:r>
              <a:rPr lang="es-AR" dirty="0" smtClean="0"/>
              <a:t>		-Propietario</a:t>
            </a:r>
          </a:p>
          <a:p>
            <a:pPr marL="109728" indent="0">
              <a:buNone/>
            </a:pPr>
            <a:r>
              <a:rPr lang="es-AR" dirty="0" smtClean="0"/>
              <a:t>		-Alfabetizado</a:t>
            </a:r>
          </a:p>
          <a:p>
            <a:pPr marL="109728" indent="0">
              <a:buNone/>
            </a:pPr>
            <a:r>
              <a:rPr lang="es-AR" dirty="0" smtClean="0"/>
              <a:t>		-Sin discapacidad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Estudios de género y de las masculinidades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91799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AR" dirty="0" smtClean="0">
                <a:solidFill>
                  <a:schemeClr val="tx2">
                    <a:lumMod val="75000"/>
                  </a:schemeClr>
                </a:solidFill>
              </a:rPr>
              <a:t>Los varones también son víctimas de la violencia de género. Esta tiene origen en los mandatos de masculinidad (</a:t>
            </a:r>
            <a:r>
              <a:rPr lang="es-AR" sz="2000" dirty="0" smtClean="0">
                <a:solidFill>
                  <a:schemeClr val="tx2">
                    <a:lumMod val="75000"/>
                  </a:schemeClr>
                </a:solidFill>
              </a:rPr>
              <a:t>R. </a:t>
            </a:r>
            <a:r>
              <a:rPr lang="es-AR" sz="2000" dirty="0" err="1" smtClean="0">
                <a:solidFill>
                  <a:schemeClr val="tx2">
                    <a:lumMod val="75000"/>
                  </a:schemeClr>
                </a:solidFill>
              </a:rPr>
              <a:t>Segato</a:t>
            </a:r>
            <a:r>
              <a:rPr lang="es-AR" dirty="0" smtClean="0">
                <a:solidFill>
                  <a:schemeClr val="tx2">
                    <a:lumMod val="75000"/>
                  </a:schemeClr>
                </a:solidFill>
              </a:rPr>
              <a:t>). </a:t>
            </a:r>
          </a:p>
          <a:p>
            <a:pPr algn="just"/>
            <a:r>
              <a:rPr lang="es-AR" dirty="0">
                <a:solidFill>
                  <a:schemeClr val="tx2">
                    <a:lumMod val="75000"/>
                  </a:schemeClr>
                </a:solidFill>
              </a:rPr>
              <a:t>Los varones son los sujetos de la guerra. Registran en el mundo las mayores tasas de mortalidad por muertes ocasionados por factores </a:t>
            </a:r>
            <a:r>
              <a:rPr lang="es-AR" dirty="0" smtClean="0">
                <a:solidFill>
                  <a:schemeClr val="tx2">
                    <a:lumMod val="75000"/>
                  </a:schemeClr>
                </a:solidFill>
              </a:rPr>
              <a:t>violentos.</a:t>
            </a:r>
          </a:p>
          <a:p>
            <a:pPr algn="just"/>
            <a:r>
              <a:rPr lang="es-ES" sz="2800" dirty="0">
                <a:solidFill>
                  <a:schemeClr val="tx2">
                    <a:lumMod val="75000"/>
                  </a:schemeClr>
                </a:solidFill>
              </a:rPr>
              <a:t>El mensaje de la agresión está dirigido a sus </a:t>
            </a:r>
            <a:r>
              <a:rPr lang="es-ES" sz="2800" dirty="0" smtClean="0">
                <a:solidFill>
                  <a:schemeClr val="tx2">
                    <a:lumMod val="75000"/>
                  </a:schemeClr>
                </a:solidFill>
              </a:rPr>
              <a:t>pares</a:t>
            </a:r>
            <a:endParaRPr lang="es-AR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es-AR" dirty="0" smtClean="0">
                <a:solidFill>
                  <a:schemeClr val="tx2">
                    <a:lumMod val="75000"/>
                  </a:schemeClr>
                </a:solidFill>
              </a:rPr>
              <a:t>Tríada de la violencia. Varones vs. Mujeres/ Otros varones/ Contra sí mismos</a:t>
            </a:r>
            <a:r>
              <a:rPr lang="es-AR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AR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es-AR" sz="2000" dirty="0" err="1" smtClean="0">
                <a:solidFill>
                  <a:schemeClr val="tx2">
                    <a:lumMod val="75000"/>
                  </a:schemeClr>
                </a:solidFill>
              </a:rPr>
              <a:t>Kauffman</a:t>
            </a:r>
            <a:r>
              <a:rPr lang="es-AR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Estudios de las masculinidades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83580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Algunas características de los varones que ejercen violencia:</a:t>
            </a:r>
          </a:p>
          <a:p>
            <a:endParaRPr lang="es-AR" dirty="0" smtClean="0"/>
          </a:p>
          <a:p>
            <a:pPr marL="109728" indent="0">
              <a:buNone/>
            </a:pPr>
            <a:r>
              <a:rPr lang="es-AR" dirty="0" smtClean="0"/>
              <a:t>-Desocupados/ Proveedor</a:t>
            </a:r>
          </a:p>
          <a:p>
            <a:pPr marL="109728" indent="0" algn="just">
              <a:buNone/>
            </a:pPr>
            <a:r>
              <a:rPr lang="es-AR" dirty="0" smtClean="0"/>
              <a:t>-Celotipia</a:t>
            </a:r>
          </a:p>
          <a:p>
            <a:pPr marL="109728" indent="0">
              <a:buNone/>
            </a:pPr>
            <a:r>
              <a:rPr lang="es-AR" dirty="0" smtClean="0"/>
              <a:t>-Los hechos suelen desencadenarse cuando las mujeres se embarazan o nacen los </a:t>
            </a:r>
            <a:r>
              <a:rPr lang="es-AR" dirty="0" err="1" smtClean="0"/>
              <a:t>niñes</a:t>
            </a:r>
            <a:endParaRPr lang="es-AR" dirty="0" smtClean="0"/>
          </a:p>
          <a:p>
            <a:pPr marL="109728" indent="0">
              <a:buNone/>
            </a:pPr>
            <a:r>
              <a:rPr lang="es-AR" dirty="0" smtClean="0"/>
              <a:t>-Etc.</a:t>
            </a:r>
            <a:endParaRPr lang="es-A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Reinterpretar datos de la práctica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18596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AR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Internacional</a:t>
            </a:r>
          </a:p>
          <a:p>
            <a:pPr algn="just"/>
            <a:r>
              <a:rPr lang="es-AR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Convención para la Eliminación de Todas las Formas de Discriminación contra la Mujer (CEDAW)</a:t>
            </a:r>
          </a:p>
          <a:p>
            <a:pPr algn="just"/>
            <a:r>
              <a:rPr lang="es-AR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Convención Interamericana para Prevenir, Sancionar y Erradicar la Violencia contra las Mujeres (Convención de Belém do Pará</a:t>
            </a:r>
            <a:r>
              <a:rPr lang="es-A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).</a:t>
            </a:r>
          </a:p>
          <a:p>
            <a:pPr algn="just"/>
            <a:endParaRPr lang="es-AR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just">
              <a:buNone/>
            </a:pPr>
            <a:r>
              <a:rPr lang="es-AR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Nacional</a:t>
            </a:r>
          </a:p>
          <a:p>
            <a:pPr algn="just"/>
            <a:r>
              <a:rPr lang="es-AR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Ley N° 26.485 (De protección integral a las mujeres).</a:t>
            </a:r>
          </a:p>
          <a:p>
            <a:pPr algn="just"/>
            <a:r>
              <a:rPr lang="es-AR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Ley N° 26.791 (</a:t>
            </a:r>
            <a:r>
              <a:rPr lang="es-AR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Femicidio</a:t>
            </a:r>
            <a:r>
              <a:rPr lang="es-AR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y crímenes de odio).</a:t>
            </a:r>
            <a:endParaRPr lang="es-AR" sz="2400" dirty="0">
              <a:solidFill>
                <a:srgbClr val="404040"/>
              </a:solidFill>
            </a:endParaRPr>
          </a:p>
          <a:p>
            <a:endParaRPr lang="es-A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Normativa analizada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17231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s-ES" b="1" dirty="0">
                <a:solidFill>
                  <a:srgbClr val="404040"/>
                </a:solidFill>
              </a:rPr>
              <a:t>CEDAW</a:t>
            </a:r>
          </a:p>
          <a:p>
            <a:pPr algn="just"/>
            <a:r>
              <a:rPr lang="es-ES" dirty="0">
                <a:solidFill>
                  <a:srgbClr val="404040"/>
                </a:solidFill>
              </a:rPr>
              <a:t>Primer instrumento que condena la desigualdad de género.</a:t>
            </a:r>
          </a:p>
          <a:p>
            <a:pPr algn="just"/>
            <a:r>
              <a:rPr lang="es-ES" dirty="0">
                <a:solidFill>
                  <a:srgbClr val="404040"/>
                </a:solidFill>
              </a:rPr>
              <a:t>No contiene un desarrollo expreso respecto de la violencia de género. </a:t>
            </a:r>
          </a:p>
          <a:p>
            <a:pPr algn="just"/>
            <a:r>
              <a:rPr lang="es-ES" dirty="0">
                <a:solidFill>
                  <a:srgbClr val="404040"/>
                </a:solidFill>
              </a:rPr>
              <a:t>Comité: </a:t>
            </a:r>
          </a:p>
          <a:p>
            <a:pPr marL="0" indent="0" algn="just">
              <a:buNone/>
            </a:pPr>
            <a:r>
              <a:rPr lang="es-ES" dirty="0">
                <a:solidFill>
                  <a:srgbClr val="404040"/>
                </a:solidFill>
              </a:rPr>
              <a:t>	a) Recomendación 19 (1992)</a:t>
            </a:r>
            <a:r>
              <a:rPr lang="es-ES" dirty="0" smtClean="0">
                <a:solidFill>
                  <a:srgbClr val="404040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es-ES" dirty="0" smtClean="0">
                <a:solidFill>
                  <a:srgbClr val="404040"/>
                </a:solidFill>
              </a:rPr>
              <a:t>	b) Recomendación </a:t>
            </a:r>
            <a:r>
              <a:rPr lang="es-ES" dirty="0">
                <a:solidFill>
                  <a:srgbClr val="404040"/>
                </a:solidFill>
              </a:rPr>
              <a:t>32 (2014). </a:t>
            </a:r>
          </a:p>
          <a:p>
            <a:pPr marL="0" indent="0" algn="just">
              <a:buNone/>
            </a:pPr>
            <a:r>
              <a:rPr lang="es-ES" dirty="0">
                <a:solidFill>
                  <a:srgbClr val="404040"/>
                </a:solidFill>
              </a:rPr>
              <a:t>		-Sanciones “adecuadas” sin especificar. No procedimientos 		alternativos de resolución del conflicto.</a:t>
            </a:r>
          </a:p>
          <a:p>
            <a:pPr marL="0" indent="0" algn="just">
              <a:buNone/>
            </a:pPr>
            <a:endParaRPr lang="es-ES" dirty="0">
              <a:solidFill>
                <a:srgbClr val="404040"/>
              </a:solidFill>
            </a:endParaRPr>
          </a:p>
          <a:p>
            <a:pPr marL="0" indent="0" algn="just">
              <a:buNone/>
            </a:pPr>
            <a:r>
              <a:rPr lang="es-ES" dirty="0">
                <a:solidFill>
                  <a:srgbClr val="404040"/>
                </a:solidFill>
              </a:rPr>
              <a:t>	</a:t>
            </a:r>
            <a:r>
              <a:rPr lang="es-ES" dirty="0" smtClean="0">
                <a:solidFill>
                  <a:srgbClr val="404040"/>
                </a:solidFill>
              </a:rPr>
              <a:t>c) </a:t>
            </a:r>
            <a:r>
              <a:rPr lang="es-ES" dirty="0">
                <a:solidFill>
                  <a:srgbClr val="404040"/>
                </a:solidFill>
              </a:rPr>
              <a:t>Recomendación 35 (2017). </a:t>
            </a:r>
          </a:p>
          <a:p>
            <a:pPr marL="0" indent="0" algn="just">
              <a:buNone/>
            </a:pPr>
            <a:r>
              <a:rPr lang="es-ES" dirty="0">
                <a:solidFill>
                  <a:srgbClr val="404040"/>
                </a:solidFill>
              </a:rPr>
              <a:t>		-Recomendaciones-respuestas inmediatas.</a:t>
            </a:r>
          </a:p>
          <a:p>
            <a:pPr marL="0" indent="0" algn="just">
              <a:buNone/>
            </a:pPr>
            <a:r>
              <a:rPr lang="es-ES" dirty="0">
                <a:solidFill>
                  <a:srgbClr val="404040"/>
                </a:solidFill>
              </a:rPr>
              <a:t>	</a:t>
            </a:r>
            <a:r>
              <a:rPr lang="es-ES" dirty="0" smtClean="0">
                <a:solidFill>
                  <a:srgbClr val="404040"/>
                </a:solidFill>
              </a:rPr>
              <a:t>    	-</a:t>
            </a:r>
            <a:r>
              <a:rPr lang="es-ES" dirty="0">
                <a:solidFill>
                  <a:srgbClr val="404040"/>
                </a:solidFill>
              </a:rPr>
              <a:t>Las medidas se concentran en la atención de las mujeres </a:t>
            </a:r>
            <a:r>
              <a:rPr lang="es-ES" dirty="0" smtClean="0">
                <a:solidFill>
                  <a:srgbClr val="404040"/>
                </a:solidFill>
              </a:rPr>
              <a:t>			víctimas</a:t>
            </a:r>
            <a:r>
              <a:rPr lang="es-ES" dirty="0">
                <a:solidFill>
                  <a:srgbClr val="404040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es-ES" dirty="0">
                <a:solidFill>
                  <a:srgbClr val="404040"/>
                </a:solidFill>
              </a:rPr>
              <a:t>		-</a:t>
            </a:r>
            <a:r>
              <a:rPr lang="es-ES" b="1" dirty="0">
                <a:solidFill>
                  <a:srgbClr val="404040"/>
                </a:solidFill>
              </a:rPr>
              <a:t>Los varones aparecen escasamente mencionados (se </a:t>
            </a:r>
            <a:r>
              <a:rPr lang="es-ES" b="1" dirty="0" smtClean="0">
                <a:solidFill>
                  <a:srgbClr val="404040"/>
                </a:solidFill>
              </a:rPr>
              <a:t>			habla   de autores </a:t>
            </a:r>
            <a:r>
              <a:rPr lang="es-ES" b="1" dirty="0">
                <a:solidFill>
                  <a:srgbClr val="404040"/>
                </a:solidFill>
              </a:rPr>
              <a:t>o presuntos autores de la violencia).</a:t>
            </a:r>
          </a:p>
          <a:p>
            <a:pPr marL="0" indent="0" algn="just">
              <a:buNone/>
            </a:pPr>
            <a:r>
              <a:rPr lang="es-ES" dirty="0">
                <a:solidFill>
                  <a:srgbClr val="404040"/>
                </a:solidFill>
              </a:rPr>
              <a:t>		-Se los referencia cuando se hace alusión a políticas </a:t>
            </a:r>
            <a:r>
              <a:rPr lang="es-ES" dirty="0" smtClean="0">
                <a:solidFill>
                  <a:srgbClr val="404040"/>
                </a:solidFill>
              </a:rPr>
              <a:t>			generales (</a:t>
            </a:r>
            <a:r>
              <a:rPr lang="es-ES" dirty="0">
                <a:solidFill>
                  <a:srgbClr val="404040"/>
                </a:solidFill>
              </a:rPr>
              <a:t>políticas culturales o educativas), pero se utiliza </a:t>
            </a:r>
            <a:r>
              <a:rPr lang="es-ES" dirty="0" smtClean="0">
                <a:solidFill>
                  <a:srgbClr val="404040"/>
                </a:solidFill>
              </a:rPr>
              <a:t>		un </a:t>
            </a:r>
            <a:r>
              <a:rPr lang="es-ES" dirty="0">
                <a:solidFill>
                  <a:srgbClr val="404040"/>
                </a:solidFill>
              </a:rPr>
              <a:t>sujeto </a:t>
            </a:r>
            <a:r>
              <a:rPr lang="es-ES" dirty="0" smtClean="0">
                <a:solidFill>
                  <a:srgbClr val="404040"/>
                </a:solidFill>
              </a:rPr>
              <a:t>    	genérico</a:t>
            </a:r>
            <a:r>
              <a:rPr lang="es-ES" dirty="0">
                <a:solidFill>
                  <a:srgbClr val="404040"/>
                </a:solidFill>
              </a:rPr>
              <a:t>, sin distinción de género.</a:t>
            </a:r>
          </a:p>
          <a:p>
            <a:pPr marL="0" indent="0" algn="just">
              <a:buNone/>
            </a:pPr>
            <a:r>
              <a:rPr lang="es-ES" dirty="0">
                <a:solidFill>
                  <a:srgbClr val="404040"/>
                </a:solidFill>
              </a:rPr>
              <a:t>		-No se advierten indicaciones, metas u objetivos respecto </a:t>
            </a:r>
            <a:r>
              <a:rPr lang="es-ES" dirty="0" smtClean="0">
                <a:solidFill>
                  <a:srgbClr val="404040"/>
                </a:solidFill>
              </a:rPr>
              <a:t>			del abordaje </a:t>
            </a:r>
            <a:r>
              <a:rPr lang="es-ES" dirty="0">
                <a:solidFill>
                  <a:srgbClr val="404040"/>
                </a:solidFill>
              </a:rPr>
              <a:t>de los varones</a:t>
            </a:r>
            <a:r>
              <a:rPr lang="es-ES" dirty="0" smtClean="0">
                <a:solidFill>
                  <a:srgbClr val="404040"/>
                </a:solidFill>
              </a:rPr>
              <a:t>.</a:t>
            </a:r>
            <a:endParaRPr lang="es-ES" dirty="0">
              <a:solidFill>
                <a:srgbClr val="404040"/>
              </a:solidFill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s-AR" dirty="0" smtClean="0"/>
              <a:t>Normativa internacional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9748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es-ES" sz="3200" b="1" dirty="0">
                <a:solidFill>
                  <a:srgbClr val="404040"/>
                </a:solidFill>
              </a:rPr>
              <a:t>Convención de Belém do Pará</a:t>
            </a:r>
          </a:p>
          <a:p>
            <a:pPr marL="0" indent="0" algn="just">
              <a:buNone/>
            </a:pPr>
            <a:endParaRPr lang="es-ES" sz="3200" b="1" dirty="0">
              <a:solidFill>
                <a:srgbClr val="404040"/>
              </a:solidFill>
            </a:endParaRPr>
          </a:p>
          <a:p>
            <a:pPr algn="just"/>
            <a:r>
              <a:rPr lang="es-ES" sz="2800" dirty="0">
                <a:solidFill>
                  <a:srgbClr val="404040"/>
                </a:solidFill>
              </a:rPr>
              <a:t>Primer tratado internacional sobre violencia de género. Factores estructurales.</a:t>
            </a:r>
          </a:p>
          <a:p>
            <a:pPr algn="just"/>
            <a:r>
              <a:rPr lang="es-ES" sz="2800" dirty="0">
                <a:solidFill>
                  <a:srgbClr val="404040"/>
                </a:solidFill>
              </a:rPr>
              <a:t>Medidas jurídicas y pedagógicas dirigidas a prevenir, sancionar y erradicar la violencia contra las mujeres.</a:t>
            </a:r>
          </a:p>
          <a:p>
            <a:pPr algn="just"/>
            <a:r>
              <a:rPr lang="es-ES" sz="2800" dirty="0">
                <a:solidFill>
                  <a:srgbClr val="404040"/>
                </a:solidFill>
              </a:rPr>
              <a:t>Comité de Expertos (MESECVI).</a:t>
            </a:r>
          </a:p>
          <a:p>
            <a:pPr algn="just"/>
            <a:r>
              <a:rPr lang="es-ES" sz="2800" dirty="0">
                <a:solidFill>
                  <a:srgbClr val="404040"/>
                </a:solidFill>
              </a:rPr>
              <a:t>Los delitos están influenciados por una cultura de discriminación basada en el género que incide en los </a:t>
            </a:r>
            <a:r>
              <a:rPr lang="es-ES" sz="2800" b="1" dirty="0">
                <a:solidFill>
                  <a:srgbClr val="404040"/>
                </a:solidFill>
              </a:rPr>
              <a:t>motivos</a:t>
            </a:r>
            <a:r>
              <a:rPr lang="es-ES" sz="2800" dirty="0">
                <a:solidFill>
                  <a:srgbClr val="404040"/>
                </a:solidFill>
              </a:rPr>
              <a:t>, en la </a:t>
            </a:r>
            <a:r>
              <a:rPr lang="es-ES" sz="2800" b="1" dirty="0">
                <a:solidFill>
                  <a:srgbClr val="404040"/>
                </a:solidFill>
              </a:rPr>
              <a:t>modalidad de los crímenes </a:t>
            </a:r>
            <a:r>
              <a:rPr lang="es-ES" sz="2800" dirty="0">
                <a:solidFill>
                  <a:srgbClr val="404040"/>
                </a:solidFill>
              </a:rPr>
              <a:t>y en la </a:t>
            </a:r>
            <a:r>
              <a:rPr lang="es-ES" sz="2800" b="1" dirty="0">
                <a:solidFill>
                  <a:srgbClr val="404040"/>
                </a:solidFill>
              </a:rPr>
              <a:t>respuesta de las autoridades</a:t>
            </a:r>
            <a:r>
              <a:rPr lang="es-ES" sz="2800" dirty="0">
                <a:solidFill>
                  <a:srgbClr val="404040"/>
                </a:solidFill>
              </a:rPr>
              <a:t>.</a:t>
            </a:r>
          </a:p>
          <a:p>
            <a:pPr algn="just"/>
            <a:r>
              <a:rPr lang="es-ES" sz="2800" b="1" dirty="0">
                <a:solidFill>
                  <a:srgbClr val="404040"/>
                </a:solidFill>
              </a:rPr>
              <a:t>No se menciona expresamente a los varones ni se delinean políticas específicas.</a:t>
            </a:r>
          </a:p>
          <a:p>
            <a:pPr algn="just"/>
            <a:r>
              <a:rPr lang="es-ES" sz="2800" dirty="0">
                <a:solidFill>
                  <a:srgbClr val="404040"/>
                </a:solidFill>
              </a:rPr>
              <a:t>Incluir en la legislación normas de diferente naturaleza que contribuyan al fin de la Convención (art. 7). El MESECVI agrega que dichas normas no pueden ser </a:t>
            </a:r>
            <a:r>
              <a:rPr lang="es-ES" sz="2800" b="1" dirty="0">
                <a:solidFill>
                  <a:srgbClr val="000000"/>
                </a:solidFill>
              </a:rPr>
              <a:t>genéricamente neutras.</a:t>
            </a:r>
          </a:p>
          <a:p>
            <a:pPr algn="just"/>
            <a:r>
              <a:rPr lang="es-ES" sz="2800" dirty="0">
                <a:solidFill>
                  <a:srgbClr val="404040"/>
                </a:solidFill>
              </a:rPr>
              <a:t>Ubica a los varones en el rol de agresores y promueve su sanción, mediante medidas coercitivas. Se recomienda la no utilización de medios alternativos (Guía de MESCVI, 2014).</a:t>
            </a:r>
          </a:p>
          <a:p>
            <a:pPr algn="just"/>
            <a:r>
              <a:rPr lang="es-ES" sz="2800" b="1" dirty="0">
                <a:solidFill>
                  <a:srgbClr val="404040"/>
                </a:solidFill>
              </a:rPr>
              <a:t>Se reconoce que actualmente predominan las políticas que prevén </a:t>
            </a:r>
            <a:r>
              <a:rPr lang="es-ES" sz="2800" b="1" dirty="0">
                <a:solidFill>
                  <a:srgbClr val="000000"/>
                </a:solidFill>
              </a:rPr>
              <a:t>alternativas terapéuticas y sociales. </a:t>
            </a:r>
            <a:r>
              <a:rPr lang="es-ES" sz="2800" b="1" dirty="0">
                <a:solidFill>
                  <a:srgbClr val="404040"/>
                </a:solidFill>
              </a:rPr>
              <a:t>Pero considera que son insuficientes para garantizar la protección de las mujeres.</a:t>
            </a:r>
          </a:p>
          <a:p>
            <a:pPr algn="just"/>
            <a:r>
              <a:rPr lang="es-ES" sz="2800" b="1" dirty="0">
                <a:solidFill>
                  <a:srgbClr val="404040"/>
                </a:solidFill>
              </a:rPr>
              <a:t>No establece directivas o estándares para el diseño e implementación de tales propuestas.</a:t>
            </a:r>
          </a:p>
          <a:p>
            <a:endParaRPr lang="es-A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s-AR" dirty="0" smtClean="0"/>
              <a:t>Normativa internacional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73327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s-AR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Ley N° 26.485</a:t>
            </a:r>
          </a:p>
          <a:p>
            <a:pPr algn="just"/>
            <a:r>
              <a:rPr lang="es-AR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Sancionada a la luz de la Convención de Belém do Pará.</a:t>
            </a:r>
          </a:p>
          <a:p>
            <a:pPr algn="just"/>
            <a:r>
              <a:rPr lang="es-AR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Marco normativo para la protección contra la violencia de género.</a:t>
            </a:r>
          </a:p>
          <a:p>
            <a:pPr algn="just"/>
            <a:r>
              <a:rPr lang="es-AR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Tres partes: a) Disposiciones generales; b) Políticas públicas; c) Procedimiento judicial y administrativo frente a situaciones de violencia.</a:t>
            </a:r>
          </a:p>
          <a:p>
            <a:pPr algn="just"/>
            <a:r>
              <a:rPr lang="es-AR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 refiere a la “mujer”. Ausencia de análisis </a:t>
            </a:r>
            <a:r>
              <a:rPr lang="es-AR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interseccional</a:t>
            </a:r>
            <a:r>
              <a:rPr lang="es-AR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algn="just"/>
            <a:r>
              <a:rPr lang="es-AR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Políticas de transformación cultural para eliminar prácticas y discursos discriminatorios.</a:t>
            </a:r>
          </a:p>
          <a:p>
            <a:pPr algn="just"/>
            <a:r>
              <a:rPr lang="es-AR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Los varones sólo aparecen expresamente mencionados como destinatarios de </a:t>
            </a:r>
            <a:r>
              <a:rPr lang="es-AR" sz="2800" b="1" dirty="0">
                <a:solidFill>
                  <a:srgbClr val="000000"/>
                </a:solidFill>
              </a:rPr>
              <a:t>programas de reeducación </a:t>
            </a:r>
            <a:r>
              <a:rPr lang="es-AR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(art. 10). No se establecen directivas (tampoco en Decreto reglamentario).</a:t>
            </a:r>
          </a:p>
          <a:p>
            <a:pPr algn="just"/>
            <a:r>
              <a:rPr lang="es-AR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 prohíbe la mediación (art. 28).</a:t>
            </a:r>
          </a:p>
          <a:p>
            <a:endParaRPr lang="es-A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s-AR" dirty="0" smtClean="0"/>
              <a:t>Normativa nacional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79746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294</TotalTime>
  <Words>1013</Words>
  <Application>Microsoft Office PowerPoint</Application>
  <PresentationFormat>Presentación en pantalla (4:3)</PresentationFormat>
  <Paragraphs>123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0" baseType="lpstr">
      <vt:lpstr>Lucida Sans Unicode</vt:lpstr>
      <vt:lpstr>Verdana</vt:lpstr>
      <vt:lpstr>Wingdings 2</vt:lpstr>
      <vt:lpstr>Wingdings 3</vt:lpstr>
      <vt:lpstr>Concurrencia</vt:lpstr>
      <vt:lpstr>¿Qué hacemos con los varones que ejercen violencia?</vt:lpstr>
      <vt:lpstr>Respuestas</vt:lpstr>
      <vt:lpstr>Estudios de género y de las masculinidades</vt:lpstr>
      <vt:lpstr>Estudios de las masculinidades</vt:lpstr>
      <vt:lpstr>Reinterpretar datos de la práctica</vt:lpstr>
      <vt:lpstr>Normativa analizada</vt:lpstr>
      <vt:lpstr>Normativa internacional</vt:lpstr>
      <vt:lpstr>Normativa internacional</vt:lpstr>
      <vt:lpstr>Normativa nacional</vt:lpstr>
      <vt:lpstr>Normativa nacional</vt:lpstr>
      <vt:lpstr>Resultados de la investigación*</vt:lpstr>
      <vt:lpstr>Servicio de Atención a Hombres para la Promoción de Relaciones No Violentas (SAH)   </vt:lpstr>
      <vt:lpstr>Conclusiones</vt:lpstr>
      <vt:lpstr>Ejes para el diseño de políticas públicas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¿Qué hacemos con los varones que ejercen violencia?</dc:title>
  <dc:creator>Nicolas Papalia</dc:creator>
  <cp:lastModifiedBy>Usuario de Windows</cp:lastModifiedBy>
  <cp:revision>42</cp:revision>
  <dcterms:created xsi:type="dcterms:W3CDTF">2019-09-23T14:58:02Z</dcterms:created>
  <dcterms:modified xsi:type="dcterms:W3CDTF">2019-10-10T18:16:46Z</dcterms:modified>
</cp:coreProperties>
</file>